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20.xml" ContentType="application/vnd.openxmlformats-officedocument.presentationml.notesSlide+xml"/>
  <Override PartName="/ppt/notesSlides/_rels/notesSlide20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media/image1.png" ContentType="image/png"/>
  <Override PartName="/ppt/media/image2.png" ContentType="image/png"/>
  <Override PartName="/ppt/media/image5.gif" ContentType="image/gif"/>
  <Override PartName="/ppt/media/image3.png" ContentType="image/png"/>
  <Override PartName="/ppt/media/image6.gif" ContentType="image/gif"/>
  <Override PartName="/ppt/media/image4.png" ContentType="image/png"/>
  <Override PartName="/ppt/media/image7.png" ContentType="image/png"/>
  <Override PartName="/ppt/media/image8.gif" ContentType="image/gif"/>
  <Override PartName="/ppt/media/image9.gif" ContentType="image/gif"/>
  <Override PartName="/ppt/media/image10.gif" ContentType="image/gif"/>
  <Override PartName="/ppt/media/image11.png" ContentType="image/png"/>
  <Override PartName="/ppt/media/image12.gif" ContentType="image/gif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
</Relationships>
</file>

<file path=ppt/media/image1.png>
</file>

<file path=ppt/media/image10.gif>
</file>

<file path=ppt/media/image11.png>
</file>

<file path=ppt/media/image12.gif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gif>
</file>

<file path=ppt/media/image9.g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Для перемещения страницы щёлкните мышью</a:t>
            </a: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51A0926B-FD11-422F-BA89-5FF1ADFF40F6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sldImg"/>
          </p:nvPr>
        </p:nvSpPr>
        <p:spPr>
          <a:xfrm>
            <a:off x="1143000" y="685800"/>
            <a:ext cx="4571640" cy="3428640"/>
          </a:xfrm>
          <a:prstGeom prst="rect">
            <a:avLst/>
          </a:prstGeom>
        </p:spPr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66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6CFA49D8-55FA-4529-A728-66489A945537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Образец заголовка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6AD4E9D3-029A-4973-8249-7A7AB981CF13}" type="datetime1">
              <a:rPr b="0" lang="ru-RU" sz="1200" spc="-1" strike="noStrike">
                <a:solidFill>
                  <a:srgbClr val="8b8b8b"/>
                </a:solidFill>
                <a:latin typeface="Calibri"/>
              </a:rPr>
              <a:t>16.06.2021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CB1A641-84A8-4B57-9024-848DDAFF64BA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Образец заголовка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20432C33-EA5D-426A-ADF3-9BE2C5D23A5B}" type="datetime1">
              <a:rPr b="0" lang="ru-RU" sz="1200" spc="-1" strike="noStrike">
                <a:solidFill>
                  <a:srgbClr val="8b8b8b"/>
                </a:solidFill>
                <a:latin typeface="Calibri"/>
              </a:rPr>
              <a:t>16.06.2021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306DADEA-FD28-4BBC-9440-59AC1D09AA60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5.gif"/><Relationship Id="rId2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6.gif"/><Relationship Id="rId2" Type="http://schemas.openxmlformats.org/officeDocument/2006/relationships/slideLayout" Target="../slideLayouts/slideLayout1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8.gif"/><Relationship Id="rId2" Type="http://schemas.openxmlformats.org/officeDocument/2006/relationships/slideLayout" Target="../slideLayouts/slideLayout1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9.gif"/><Relationship Id="rId2" Type="http://schemas.openxmlformats.org/officeDocument/2006/relationships/slideLayout" Target="../slideLayouts/slideLayout1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0.gif"/><Relationship Id="rId2" Type="http://schemas.openxmlformats.org/officeDocument/2006/relationships/slideLayout" Target="../slideLayouts/slideLayout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7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2.gif"/><Relationship Id="rId2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424880" y="2247120"/>
            <a:ext cx="6747120" cy="1469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000000"/>
                </a:solidFill>
                <a:latin typeface="Calibri"/>
              </a:rPr>
              <a:t>Разработка сайта управляющей компании</a:t>
            </a:r>
            <a:endParaRPr b="0" lang="ru-RU" sz="36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2771640" y="3789000"/>
            <a:ext cx="5508360" cy="57564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80000"/>
          </a:bodyPr>
          <a:p>
            <a:pPr algn="ctr">
              <a:lnSpc>
                <a:spcPct val="100000"/>
              </a:lnSpc>
              <a:spcBef>
                <a:spcPts val="439"/>
              </a:spcBef>
              <a:tabLst>
                <a:tab algn="l" pos="0"/>
              </a:tabLst>
            </a:pPr>
            <a:r>
              <a:rPr b="0" lang="ru-RU" sz="2200" spc="-1" strike="noStrike">
                <a:solidFill>
                  <a:srgbClr val="000000"/>
                </a:solidFill>
                <a:latin typeface="Calibri"/>
              </a:rPr>
              <a:t>Студенты Андропова А.И., Котолевский М.Н., Салова Н.В.</a:t>
            </a:r>
            <a:endParaRPr b="0" lang="ru-RU" sz="2200" spc="-1" strike="noStrike"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0" y="9000"/>
            <a:ext cx="9143640" cy="63900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Воронежский Государственный университет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Кафедра Информационных Технологий Управления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91" name="Line 4"/>
          <p:cNvSpPr/>
          <p:nvPr/>
        </p:nvSpPr>
        <p:spPr>
          <a:xfrm>
            <a:off x="1403640" y="3717000"/>
            <a:ext cx="6768720" cy="0"/>
          </a:xfrm>
          <a:prstGeom prst="line">
            <a:avLst/>
          </a:prstGeom>
          <a:ln w="28575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План тестирования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483480" y="1628640"/>
            <a:ext cx="276660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Дымовое тестирование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UI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тестирование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Юзабилити тесты 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28" name="CustomShape 3"/>
          <p:cNvSpPr/>
          <p:nvPr/>
        </p:nvSpPr>
        <p:spPr>
          <a:xfrm>
            <a:off x="3551760" y="1556640"/>
            <a:ext cx="5285880" cy="283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Основные сценарии: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Создание обращения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Ввод показаний ИПУ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Регистрация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Авторизация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Подтверждение/Отклонение обращения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администратором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Смена тарифов администратором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Редактирование информации в личном кабинете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Работа со справочной информацией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29" name="TextShape 4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BE23F89-BFDF-48D3-9F24-5163147E970A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4</a:t>
            </a:fld>
            <a:endParaRPr b="0" lang="ru-RU" sz="2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Реализация</a:t>
            </a:r>
            <a:br/>
            <a:r>
              <a:rPr b="0" lang="ru-RU" sz="2700" spc="-1" strike="noStrike">
                <a:solidFill>
                  <a:srgbClr val="000000"/>
                </a:solidFill>
                <a:latin typeface="Calibri"/>
              </a:rPr>
              <a:t>Главный экран</a:t>
            </a:r>
            <a:endParaRPr b="0" lang="ru-RU" sz="27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478FC09-1DCB-40BF-B1B5-7D52E4755960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11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32" name="Picture 4" descr="C:\Users\nasa0321\Pictures\10.png"/>
          <p:cNvPicPr/>
          <p:nvPr/>
        </p:nvPicPr>
        <p:blipFill>
          <a:blip r:embed="rId1"/>
          <a:stretch/>
        </p:blipFill>
        <p:spPr>
          <a:xfrm>
            <a:off x="1790640" y="1768320"/>
            <a:ext cx="6165360" cy="389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Регистрация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6E4A3E3-DC3B-4CBB-9E32-EC23A6732546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11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35" name="" descr=""/>
          <p:cNvPicPr/>
          <p:nvPr/>
        </p:nvPicPr>
        <p:blipFill>
          <a:blip r:embed="rId1"/>
          <a:stretch/>
        </p:blipFill>
        <p:spPr>
          <a:xfrm>
            <a:off x="1647000" y="1373040"/>
            <a:ext cx="6093000" cy="5176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Авторизация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42FBACA-BEB5-46E1-A418-CCDCA4EBF3DB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11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2413080" y="1260000"/>
            <a:ext cx="4140000" cy="5339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Личный кабинет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40FF650-A968-439D-B423-749D17D2EFEA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11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41" name="Picture 5" descr="C:\Users\nasa0321\Pictures\13.png"/>
          <p:cNvPicPr/>
          <p:nvPr/>
        </p:nvPicPr>
        <p:blipFill>
          <a:blip r:embed="rId1"/>
          <a:stretch/>
        </p:blipFill>
        <p:spPr>
          <a:xfrm>
            <a:off x="1890720" y="1584000"/>
            <a:ext cx="5849280" cy="4005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Обращения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35F78E20-7B65-423D-8174-0CE9DDFCC78C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11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1620000" y="1250280"/>
            <a:ext cx="6077520" cy="5229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Ввод показаний ИПУ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3B94DC78-694D-48E5-BAEE-10B7337A8C6F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11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1"/>
          <a:stretch/>
        </p:blipFill>
        <p:spPr>
          <a:xfrm>
            <a:off x="1980000" y="1498680"/>
            <a:ext cx="5595120" cy="4801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21200" y="190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Смена пароля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4828D90-458F-4BCC-ABBF-725B1F406157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11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50" name="" descr=""/>
          <p:cNvPicPr/>
          <p:nvPr/>
        </p:nvPicPr>
        <p:blipFill>
          <a:blip r:embed="rId1"/>
          <a:stretch/>
        </p:blipFill>
        <p:spPr>
          <a:xfrm>
            <a:off x="1774440" y="1161720"/>
            <a:ext cx="6145560" cy="5300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421200" y="190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Панель администратора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4BA18FE-97C7-46DF-862C-97E312407D1C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11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53" name="Picture 5" descr="C:\Users\nasa0321\Pictures\17.png"/>
          <p:cNvPicPr/>
          <p:nvPr/>
        </p:nvPicPr>
        <p:blipFill>
          <a:blip r:embed="rId1"/>
          <a:stretch/>
        </p:blipFill>
        <p:spPr>
          <a:xfrm>
            <a:off x="1315440" y="1162080"/>
            <a:ext cx="6440400" cy="4976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421200" y="190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Работа с заявками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96FAE83-236C-470F-8438-7EAE9A662C5D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11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56" name="" descr=""/>
          <p:cNvPicPr/>
          <p:nvPr/>
        </p:nvPicPr>
        <p:blipFill>
          <a:blip r:embed="rId1"/>
          <a:stretch/>
        </p:blipFill>
        <p:spPr>
          <a:xfrm>
            <a:off x="1620000" y="1092960"/>
            <a:ext cx="6125040" cy="520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853200" y="116640"/>
            <a:ext cx="7488360" cy="78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Распределение обязанностей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101880" y="1412640"/>
            <a:ext cx="183528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800" spc="-1" strike="noStrike">
                <a:solidFill>
                  <a:srgbClr val="000000"/>
                </a:solidFill>
                <a:latin typeface="Calibri"/>
              </a:rPr>
              <a:t>Андропова Анна: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94" name="CustomShape 3"/>
          <p:cNvSpPr/>
          <p:nvPr/>
        </p:nvSpPr>
        <p:spPr>
          <a:xfrm>
            <a:off x="65520" y="3141000"/>
            <a:ext cx="23666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800" spc="-1" strike="noStrike">
                <a:solidFill>
                  <a:srgbClr val="000000"/>
                </a:solidFill>
                <a:latin typeface="Calibri"/>
              </a:rPr>
              <a:t>Котолевский Максим: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95" name="CustomShape 4"/>
          <p:cNvSpPr/>
          <p:nvPr/>
        </p:nvSpPr>
        <p:spPr>
          <a:xfrm>
            <a:off x="92520" y="4442760"/>
            <a:ext cx="180432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800" spc="-1" strike="noStrike">
                <a:solidFill>
                  <a:srgbClr val="000000"/>
                </a:solidFill>
                <a:latin typeface="Calibri"/>
              </a:rPr>
              <a:t>Салова Наталья: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96" name="CustomShape 5"/>
          <p:cNvSpPr/>
          <p:nvPr/>
        </p:nvSpPr>
        <p:spPr>
          <a:xfrm>
            <a:off x="5629320" y="1344600"/>
            <a:ext cx="3463200" cy="146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Разработка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 Back-end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Swagger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Оформление курсовой работы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Текст курсовой работы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97" name="CustomShape 6"/>
          <p:cNvSpPr/>
          <p:nvPr/>
        </p:nvSpPr>
        <p:spPr>
          <a:xfrm>
            <a:off x="2442960" y="1344600"/>
            <a:ext cx="3243600" cy="146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Анализ предметной области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Диаграмма классов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Диаграмма объектов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Разработка базы данных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98" name="CustomShape 7"/>
          <p:cNvSpPr/>
          <p:nvPr/>
        </p:nvSpPr>
        <p:spPr>
          <a:xfrm>
            <a:off x="2452320" y="3047040"/>
            <a:ext cx="315828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99" name="CustomShape 8"/>
          <p:cNvSpPr/>
          <p:nvPr/>
        </p:nvSpPr>
        <p:spPr>
          <a:xfrm>
            <a:off x="2471040" y="2873160"/>
            <a:ext cx="3463200" cy="173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Разработка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Front-end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Оформление курсовой работы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Текст курсовой работы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Демо-видео проекта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100" name="CustomShape 9"/>
          <p:cNvSpPr/>
          <p:nvPr/>
        </p:nvSpPr>
        <p:spPr>
          <a:xfrm>
            <a:off x="2412360" y="4442760"/>
            <a:ext cx="3237480" cy="283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Техническое задание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Отчётный документ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Диаграмма </a:t>
            </a:r>
            <a:br/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последовательностей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Диаграмма прецедентов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Диаграмма взаимодействий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Диаграмма развёртываний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101" name="CustomShape 10"/>
          <p:cNvSpPr/>
          <p:nvPr/>
        </p:nvSpPr>
        <p:spPr>
          <a:xfrm>
            <a:off x="5526360" y="4442760"/>
            <a:ext cx="2833560" cy="283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Диаграмма состояний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Диаграмма активностей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Тестирование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Оформление курсовой работы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Текст курсовой работы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Презентация проекта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102" name="TextShape 11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09AF5E5-22FE-4581-A86E-F453C87A47C8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</a:t>
            </a:fld>
            <a:endParaRPr b="0" lang="ru-RU" sz="2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Заключение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1115640" y="1917000"/>
            <a:ext cx="7128360" cy="146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Разработана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Frond-end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часть, находящаяся в браузере клиента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Разработана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Back-end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часть, находящаяся на удаленном сервере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Разработана база данных, находящаяся на удаленном сервере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Была создана связь между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Front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-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и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Back-end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частями приложения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59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189E330-BCC5-4705-9100-32D734B46149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11</a:t>
            </a:fld>
            <a:endParaRPr b="0" lang="ru-RU" sz="2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1424880" y="2247120"/>
            <a:ext cx="6747120" cy="1469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000000"/>
                </a:solidFill>
                <a:latin typeface="Calibri"/>
              </a:rPr>
              <a:t>Разработка сайта по поиску музыкантов и групп</a:t>
            </a:r>
            <a:endParaRPr b="0" lang="ru-RU" sz="36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2771640" y="3789000"/>
            <a:ext cx="5508360" cy="57564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80000"/>
          </a:bodyPr>
          <a:p>
            <a:pPr algn="ctr">
              <a:lnSpc>
                <a:spcPct val="100000"/>
              </a:lnSpc>
              <a:spcBef>
                <a:spcPts val="439"/>
              </a:spcBef>
              <a:tabLst>
                <a:tab algn="l" pos="0"/>
              </a:tabLst>
            </a:pPr>
            <a:r>
              <a:rPr b="0" lang="ru-RU" sz="2200" spc="-1" strike="noStrike">
                <a:solidFill>
                  <a:srgbClr val="000000"/>
                </a:solidFill>
                <a:latin typeface="Calibri"/>
              </a:rPr>
              <a:t>Студенты Дынин М.А., Стеблева Е.А. и Саввин М.О. </a:t>
            </a:r>
            <a:endParaRPr b="0" lang="ru-RU" sz="2200" spc="-1" strike="noStrike"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0" y="9000"/>
            <a:ext cx="9143640" cy="63900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Воронежский Государственный университет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Кафедра Обработки Изображения и Машинного Обучения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63" name="Line 4"/>
          <p:cNvSpPr/>
          <p:nvPr/>
        </p:nvSpPr>
        <p:spPr>
          <a:xfrm>
            <a:off x="1403640" y="3717000"/>
            <a:ext cx="6768720" cy="0"/>
          </a:xfrm>
          <a:prstGeom prst="line">
            <a:avLst/>
          </a:prstGeom>
          <a:ln w="28575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Введение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263520" y="3058200"/>
            <a:ext cx="896400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Основная задача веб-приложения – упростить процесс управления своими показаниями  коммунальных услуг и получения квитанций.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05" name="CustomShape 3"/>
          <p:cNvSpPr/>
          <p:nvPr/>
        </p:nvSpPr>
        <p:spPr>
          <a:xfrm>
            <a:off x="316440" y="1556640"/>
            <a:ext cx="8917560" cy="146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Согласно </a:t>
            </a:r>
            <a:r>
              <a:rPr b="0" lang="ru-RU" sz="1800" spc="-1" strike="noStrike" u="sng">
                <a:solidFill>
                  <a:srgbClr val="000000"/>
                </a:solidFill>
                <a:uFillTx/>
                <a:latin typeface="Calibri"/>
              </a:rPr>
              <a:t>опросу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 аналитического центра НАФИ 2010 года: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21% респондентов заявили, что не знают о возможности  оплаты коммунальных услуг </a:t>
            </a:r>
            <a:br/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с помощью Интернета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46% - что им важно получить  документ, подтверждающий факт совершения оплаты.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106" name="CustomShape 4"/>
          <p:cNvSpPr/>
          <p:nvPr/>
        </p:nvSpPr>
        <p:spPr>
          <a:xfrm>
            <a:off x="308520" y="4539960"/>
            <a:ext cx="873360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Актуальность работы заключается в создании простого сервиса для управляющей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компании, позволяющего легко контролировать потребление клиентов коммунальных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услуг, и своевременно предоставлять квитанции о введенным показателям.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07" name="TextShape 5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223BDC6-8B0D-4897-BD1B-1A8AE703B860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1</a:t>
            </a:fld>
            <a:endParaRPr b="0" lang="ru-RU" sz="2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539640" y="116640"/>
            <a:ext cx="8208720" cy="78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47000"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Требования (Общие и структурные)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657000" y="1700640"/>
            <a:ext cx="8280720" cy="420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Стабильная работа на современных веб-браузерах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Интуитивно понятный пользовательский интерфейс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Адаптивность сайта под мобильные устройства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Отсутствие необходимости в справке для возможности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осуществления основных задач:</a:t>
            </a:r>
            <a:endParaRPr b="0" lang="ru-RU" sz="1800" spc="-1" strike="noStrike"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Регистрация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/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Авторизация</a:t>
            </a:r>
            <a:endParaRPr b="0" lang="ru-RU" sz="1800" spc="-1" strike="noStrike"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Отправка показаний ИПУ</a:t>
            </a:r>
            <a:endParaRPr b="0" lang="ru-RU" sz="1800" spc="-1" strike="noStrike"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Создание обращения</a:t>
            </a:r>
            <a:endParaRPr b="0" lang="ru-RU" sz="1800" spc="-1" strike="noStrike"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Изменение пароля</a:t>
            </a:r>
            <a:endParaRPr b="0" lang="ru-RU" sz="1800" spc="-1" strike="noStrike"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Редактирование личных данных пользователя</a:t>
            </a:r>
            <a:endParaRPr b="0" lang="ru-RU" sz="1800" spc="-1" strike="noStrike"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Подробный просмотр справочной информации</a:t>
            </a:r>
            <a:endParaRPr b="0" lang="ru-RU" sz="1800" spc="-1" strike="noStrike"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Выход из аккаунта</a:t>
            </a:r>
            <a:endParaRPr b="0" lang="ru-RU" sz="1800" spc="-1" strike="noStrike"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Смена тарифов администратором</a:t>
            </a:r>
            <a:endParaRPr b="0" lang="ru-RU" sz="1800" spc="-1" strike="noStrike"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Подтверждение/Отклонение обращения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Сдержанный внешний вид, выдержанный в едином стиле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10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152DDF2-51BB-44A8-98D8-78D61DA99D18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4</a:t>
            </a:fld>
            <a:endParaRPr b="0" lang="ru-RU" sz="2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Постановка задачи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813960" y="2368800"/>
            <a:ext cx="6695280" cy="11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Разработка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Frond-end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части, находящейся в браузере клиента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Разработка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Back-end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части, находящейся на удаленном сервере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Разработка базы данных, находящейся на удаленном сервере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Связь между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Front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-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и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Back-end </a:t>
            </a: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частями приложения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2160898-7FFF-487D-B7CA-75AC4BA64185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4</a:t>
            </a:fld>
            <a:endParaRPr b="0" lang="ru-RU" sz="2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Модульная схема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AE019112-D163-48A5-862A-C44405D692C5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4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16" name="Picture 4" descr=""/>
          <p:cNvPicPr/>
          <p:nvPr/>
        </p:nvPicPr>
        <p:blipFill>
          <a:blip r:embed="rId1"/>
          <a:stretch/>
        </p:blipFill>
        <p:spPr>
          <a:xfrm>
            <a:off x="572760" y="1360800"/>
            <a:ext cx="7998480" cy="5011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Схема базы данных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94B2545-8476-4CE4-9A12-5FD3E7278DD3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4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19" name="Picture 3" descr=""/>
          <p:cNvPicPr/>
          <p:nvPr/>
        </p:nvPicPr>
        <p:blipFill>
          <a:blip r:embed="rId1"/>
          <a:stretch/>
        </p:blipFill>
        <p:spPr>
          <a:xfrm>
            <a:off x="1763640" y="1340640"/>
            <a:ext cx="6330960" cy="5393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Варианты использования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D3CA1C2-12BE-48E2-A06C-6E4A9D02E1C0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4</a:t>
            </a:fld>
            <a:endParaRPr b="0" lang="ru-RU" sz="2000" spc="-1" strike="noStrike">
              <a:latin typeface="Times New Roman"/>
            </a:endParaRPr>
          </a:p>
        </p:txBody>
      </p:sp>
      <p:pic>
        <p:nvPicPr>
          <p:cNvPr id="122" name="image8.png" descr="D:\тп\Use case ЖКХ.vpd (1).png"/>
          <p:cNvPicPr/>
          <p:nvPr/>
        </p:nvPicPr>
        <p:blipFill>
          <a:blip r:embed="rId1"/>
          <a:stretch/>
        </p:blipFill>
        <p:spPr>
          <a:xfrm>
            <a:off x="1115640" y="1628640"/>
            <a:ext cx="6912360" cy="432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Средства реализации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971640" y="1917000"/>
            <a:ext cx="3528000" cy="146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Клиентская часть:</a:t>
            </a:r>
            <a:endParaRPr b="0" lang="ru-RU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Языки: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HTML, CSS</a:t>
            </a:r>
            <a:endParaRPr b="0" lang="ru-RU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Серверная часть:</a:t>
            </a:r>
            <a:endParaRPr b="0" lang="ru-RU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Язык: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PHP</a:t>
            </a:r>
            <a:endParaRPr b="0" lang="ru-RU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Библиотеки: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TCPDF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25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FB06B97-869C-4406-B78C-F4FAE0E78DCA}" type="slidenum">
              <a:rPr b="0" lang="ru-RU" sz="2000" spc="-1" strike="noStrike">
                <a:solidFill>
                  <a:srgbClr val="000000"/>
                </a:solidFill>
                <a:latin typeface="Calibri"/>
              </a:rPr>
              <a:t>4</a:t>
            </a:fld>
            <a:endParaRPr b="0" lang="ru-RU" sz="2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533</TotalTime>
  <Application>LibreOffice/7.0.4.2$Windows_X86_64 LibreOffice_project/dcf040e67528d9187c66b2379df5ea4407429775</Application>
  <AppVersion>15.0000</AppVersion>
  <Words>434</Words>
  <Paragraphs>124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2020-06-09T12:40:55Z</dcterms:created>
  <dc:creator>Михаил Дынин</dc:creator>
  <dc:description/>
  <dc:language>ru-RU</dc:language>
  <cp:lastModifiedBy/>
  <dcterms:modified xsi:type="dcterms:W3CDTF">2021-06-16T22:42:42Z</dcterms:modified>
  <cp:revision>33</cp:revision>
  <dc:subject/>
  <dc:title>Разработка сайта по поиску музыкантов и групп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On-screen Show (4:3)</vt:lpwstr>
  </property>
  <property fmtid="{D5CDD505-2E9C-101B-9397-08002B2CF9AE}" pid="4" name="Slides">
    <vt:i4>21</vt:i4>
  </property>
</Properties>
</file>